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7" r:id="rId3"/>
    <p:sldId id="267" r:id="rId4"/>
    <p:sldId id="268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043583392694931E-2"/>
          <c:y val="3.2444156287775652E-2"/>
          <c:w val="0.87842608991157844"/>
          <c:h val="0.87883829657401247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Kopējie ieguldījumi pētniecībā un attīstībā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21</c:v>
                </c:pt>
                <c:pt idx="1">
                  <c:v>21.1</c:v>
                </c:pt>
                <c:pt idx="2">
                  <c:v>24.1</c:v>
                </c:pt>
                <c:pt idx="3">
                  <c:v>24.2</c:v>
                </c:pt>
                <c:pt idx="4">
                  <c:v>31.1</c:v>
                </c:pt>
                <c:pt idx="5" formatCode="0.0">
                  <c:v>50.6</c:v>
                </c:pt>
                <c:pt idx="6" formatCode="0.0">
                  <c:v>78.2</c:v>
                </c:pt>
                <c:pt idx="7" formatCode="0.0">
                  <c:v>87.9</c:v>
                </c:pt>
                <c:pt idx="8" formatCode="0.0">
                  <c:v>99.5</c:v>
                </c:pt>
                <c:pt idx="9" formatCode="0.0">
                  <c:v>59.9</c:v>
                </c:pt>
                <c:pt idx="10" formatCode="0.0">
                  <c:v>77</c:v>
                </c:pt>
                <c:pt idx="11" formatCode="0.0">
                  <c:v>99.4</c:v>
                </c:pt>
                <c:pt idx="12" formatCode="0.0">
                  <c:v>99.662685814973202</c:v>
                </c:pt>
                <c:pt idx="13" formatCode="0.0">
                  <c:v>109.63297747350859</c:v>
                </c:pt>
                <c:pt idx="14" formatCode="0.0">
                  <c:v>131.82398624161965</c:v>
                </c:pt>
                <c:pt idx="15" formatCode="0.0">
                  <c:v>158.95723996469812</c:v>
                </c:pt>
                <c:pt idx="16" formatCode="0.0">
                  <c:v>191.41468656770107</c:v>
                </c:pt>
                <c:pt idx="17" formatCode="0.0">
                  <c:v>229.59826908361541</c:v>
                </c:pt>
                <c:pt idx="18" formatCode="0.0">
                  <c:v>274.99655524409451</c:v>
                </c:pt>
                <c:pt idx="19" formatCode="0.0">
                  <c:v>327.35986119202568</c:v>
                </c:pt>
                <c:pt idx="20" formatCode="0.0">
                  <c:v>387.95158773658198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t.sk. uzņēmējdarbības sektors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cat>
            <c:numRef>
              <c:f>Sheet1!$A$2:$A$22</c:f>
              <c:numCache>
                <c:formatCode>General</c:formatCod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</c:numCache>
            </c:num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6.2</c:v>
                </c:pt>
                <c:pt idx="1">
                  <c:v>3.9</c:v>
                </c:pt>
                <c:pt idx="2">
                  <c:v>5.2</c:v>
                </c:pt>
                <c:pt idx="3">
                  <c:v>8.1</c:v>
                </c:pt>
                <c:pt idx="4">
                  <c:v>14.4</c:v>
                </c:pt>
                <c:pt idx="5">
                  <c:v>17.399999999999999</c:v>
                </c:pt>
                <c:pt idx="6">
                  <c:v>41.2</c:v>
                </c:pt>
                <c:pt idx="7">
                  <c:v>32</c:v>
                </c:pt>
                <c:pt idx="8">
                  <c:v>26.9</c:v>
                </c:pt>
                <c:pt idx="9">
                  <c:v>22.1</c:v>
                </c:pt>
                <c:pt idx="10">
                  <c:v>29.9</c:v>
                </c:pt>
                <c:pt idx="11" formatCode="0.0">
                  <c:v>24.7</c:v>
                </c:pt>
                <c:pt idx="12" formatCode="0.0">
                  <c:v>25</c:v>
                </c:pt>
                <c:pt idx="13" formatCode="0.0">
                  <c:v>27.3</c:v>
                </c:pt>
                <c:pt idx="14" formatCode="0.0">
                  <c:v>34.125</c:v>
                </c:pt>
                <c:pt idx="15" formatCode="0.0">
                  <c:v>44.362499999999997</c:v>
                </c:pt>
                <c:pt idx="16" formatCode="0.0">
                  <c:v>57.671249999999993</c:v>
                </c:pt>
                <c:pt idx="17" formatCode="0.0">
                  <c:v>77.85618749999999</c:v>
                </c:pt>
                <c:pt idx="18" formatCode="0.0">
                  <c:v>105.10585312499998</c:v>
                </c:pt>
                <c:pt idx="19" formatCode="0.0">
                  <c:v>142.94396024999998</c:v>
                </c:pt>
                <c:pt idx="20" formatCode="0.0">
                  <c:v>194.40378593999998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033856"/>
        <c:axId val="35035392"/>
      </c:areaChart>
      <c:catAx>
        <c:axId val="3503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alibri" pitchFamily="34" charset="0"/>
                <a:cs typeface="Calibri" pitchFamily="34" charset="0"/>
              </a:defRPr>
            </a:pPr>
            <a:endParaRPr lang="lv-LV"/>
          </a:p>
        </c:txPr>
        <c:crossAx val="35035392"/>
        <c:crosses val="autoZero"/>
        <c:auto val="1"/>
        <c:lblAlgn val="ctr"/>
        <c:lblOffset val="100"/>
        <c:noMultiLvlLbl val="0"/>
      </c:catAx>
      <c:valAx>
        <c:axId val="35035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lv-LV"/>
          </a:p>
        </c:txPr>
        <c:crossAx val="3503385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10987513733042006"/>
          <c:y val="5.4095564837737767E-2"/>
          <c:w val="0.77341538770824403"/>
          <c:h val="0.11670552359853878"/>
        </c:manualLayout>
      </c:layout>
      <c:overlay val="0"/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lv-LV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lv-LV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0.58036</cdr:x>
      <cdr:y>0.65306</cdr:y>
    </cdr:from>
    <cdr:to>
      <cdr:x>0.75893</cdr:x>
      <cdr:y>0.77551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0520" y="2304256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v-LV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538F-1422-4FC6-8EA7-AE629B950B0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A2215-1BAA-43DF-A672-4B9B9C4E542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889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00011" indent="-200011">
              <a:spcBef>
                <a:spcPct val="20000"/>
              </a:spcBef>
              <a:buClr>
                <a:schemeClr val="accent2"/>
              </a:buClr>
              <a:defRPr/>
            </a:pPr>
            <a:endParaRPr lang="lv-LV" sz="1100" kern="0" dirty="0" smtClean="0">
              <a:latin typeface="+mj-lt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B11F599B-CBEF-4096-B823-1C9F482B2F75}" type="slidenum">
              <a:rPr lang="lv-LV" altLang="lv-LV" smtClean="0">
                <a:latin typeface="Arial" charset="0"/>
              </a:rPr>
              <a:pPr eaLnBrk="1" hangingPunct="1">
                <a:defRPr/>
              </a:pPr>
              <a:t>1</a:t>
            </a:fld>
            <a:endParaRPr lang="lv-LV" altLang="lv-LV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63271" indent="-172918">
              <a:spcBef>
                <a:spcPts val="589"/>
              </a:spcBef>
              <a:spcAft>
                <a:spcPts val="589"/>
              </a:spcAft>
              <a:buFont typeface="Wingdings" pitchFamily="2" charset="2"/>
              <a:buChar char="q"/>
            </a:pPr>
            <a:r>
              <a:rPr lang="lv-LV" dirty="0"/>
              <a:t>stabilu izaugsmi kā vidējā termiņā, tā ilgtermiņā - ekonomiskās izaugsmes potenciāla stiprināšana, paātrinot rūpniecības izaugsmi un paaugstinot tautsaimniecības produktivitāti</a:t>
            </a:r>
          </a:p>
          <a:p>
            <a:pPr marL="263271" indent="-172918">
              <a:spcBef>
                <a:spcPts val="589"/>
              </a:spcBef>
              <a:spcAft>
                <a:spcPts val="589"/>
              </a:spcAft>
              <a:buFont typeface="Wingdings" pitchFamily="2" charset="2"/>
              <a:buChar char="q"/>
            </a:pPr>
            <a:r>
              <a:rPr lang="lv-LV" dirty="0"/>
              <a:t>Latvijas tautsaimniecības struktūrpolitikas galvenie mērķi un virzieni vidējam termiņam noteikti politikas dokumentos 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dirty="0"/>
              <a:t>Latvijas ilgtspējīgas attīstības stratēģijā „Latvija 2030”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dirty="0"/>
              <a:t>Latvijas Nacionālajā attīstības plānā 2014.-2020.gadam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dirty="0"/>
              <a:t>Latvijas nacionālā reformu programmā „ES 2020” stratēģijas īstenošanai</a:t>
            </a:r>
            <a:endParaRPr lang="lv-LV" dirty="0"/>
          </a:p>
          <a:p>
            <a:pPr marL="263271" indent="-172918">
              <a:spcBef>
                <a:spcPts val="589"/>
              </a:spcBef>
              <a:spcAft>
                <a:spcPts val="589"/>
              </a:spcAft>
              <a:buFont typeface="Wingdings" pitchFamily="2" charset="2"/>
              <a:buChar char="q"/>
            </a:pPr>
            <a:r>
              <a:rPr lang="lv-LV" dirty="0"/>
              <a:t>izvirzīto mērķu sekmīga sasniegšana saistīta ar noteiktām strukturālām izmaiņām tautsaimniecības resursu izvietojumā par labu: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dirty="0"/>
              <a:t>preču un pakalpojumu ar augstāku pievienoto vērtību ražošanai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dirty="0"/>
              <a:t>uz eksportu vērstām nozarēm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b="1" dirty="0"/>
              <a:t>lielākiem ieguldījumiem jaunās tehnoloģijās, inovācijā</a:t>
            </a:r>
          </a:p>
          <a:p>
            <a:pPr indent="-197843">
              <a:buFont typeface="Wingdings" pitchFamily="2" charset="2"/>
              <a:buChar char="§"/>
            </a:pPr>
            <a:r>
              <a:rPr lang="lv-LV" sz="1100" b="1" dirty="0"/>
              <a:t>uzlabojumiem izglītības sistēmā un zinātnes atbalstam.</a:t>
            </a: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1427D-CE1B-4F56-B523-78DCC83FD527}" type="slidenum">
              <a:rPr lang="lv-LV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92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 smtClean="0"/>
              <a:t>* - plānotais</a:t>
            </a:r>
            <a:r>
              <a:rPr lang="lv-LV" baseline="0" dirty="0" smtClean="0"/>
              <a:t> finansējums pēc FM piedāvātās pārdales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9E88C-9584-4940-8C2D-1EBD9B80DDAD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1527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9E88C-9584-4940-8C2D-1EBD9B80DDAD}" type="slidenum">
              <a:rPr lang="lv-LV" smtClean="0"/>
              <a:pPr>
                <a:defRPr/>
              </a:pPr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926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baseline="0" dirty="0" smtClean="0"/>
              <a:t>* - plānotais finansējums pēc FM piedāvātās pārdales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9E88C-9584-4940-8C2D-1EBD9B80DDAD}" type="slidenum">
              <a:rPr lang="lv-LV" smtClean="0"/>
              <a:pPr>
                <a:defRPr/>
              </a:pPr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785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39E88C-9584-4940-8C2D-1EBD9B80DDAD}" type="slidenum">
              <a:rPr lang="lv-LV" smtClean="0"/>
              <a:pPr>
                <a:defRPr/>
              </a:pPr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1527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lv-LV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24D0054D-C5C7-4EA4-A6CD-E0D345257AC2}" type="slidenum">
              <a:rPr lang="lv-LV" altLang="lv-LV" smtClean="0">
                <a:latin typeface="Arial" charset="0"/>
              </a:rPr>
              <a:pPr eaLnBrk="1" hangingPunct="1">
                <a:defRPr/>
              </a:pPr>
              <a:t>8</a:t>
            </a:fld>
            <a:endParaRPr lang="lv-LV" altLang="lv-LV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1888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813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0875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9004300" cy="6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5616575" y="5286375"/>
            <a:ext cx="3384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lv-LV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LATVIJAS REPUBLIKAS EKONOMIKAS MINISTRIJA</a:t>
            </a:r>
          </a:p>
          <a:p>
            <a:pPr eaLnBrk="1" hangingPunct="1">
              <a:defRPr/>
            </a:pPr>
            <a:r>
              <a:rPr lang="en-US" altLang="lv-LV" sz="110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MINISTRY OF ECONOMICS </a:t>
            </a:r>
            <a:endParaRPr lang="lv-LV" altLang="lv-LV" sz="1100" smtClean="0">
              <a:solidFill>
                <a:schemeClr val="bg1"/>
              </a:solidFill>
              <a:latin typeface="Century Gothic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en-US" altLang="lv-LV" sz="1100" smtClean="0">
                <a:solidFill>
                  <a:schemeClr val="bg1"/>
                </a:solidFill>
                <a:latin typeface="Century Gothic" pitchFamily="34" charset="0"/>
                <a:cs typeface="Arial" charset="0"/>
              </a:rPr>
              <a:t>OF THE REPUBLIC OF LATVIA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547660D-C370-4932-9CE1-DC446318DFB3}" type="slidenum">
              <a:rPr lang="lv-LV"/>
              <a:pPr>
                <a:defRPr/>
              </a:pPr>
              <a:t>‹#›</a:t>
            </a:fld>
            <a:endParaRPr lang="lv-LV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6019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logo-01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9004300" cy="6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9"/>
          <p:cNvSpPr>
            <a:spLocks noChangeArrowheads="1"/>
          </p:cNvSpPr>
          <p:nvPr userDrawn="1"/>
        </p:nvSpPr>
        <p:spPr bwMode="auto">
          <a:xfrm>
            <a:off x="5616575" y="5286375"/>
            <a:ext cx="33845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LATVIJAS REPUBLIKAS EKONOMIKAS MINISTRIJA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z="11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MINISTRY OF ECONOMICS </a:t>
            </a:r>
            <a:endParaRPr lang="lv-LV" altLang="lv-LV" sz="1100" smtClean="0">
              <a:solidFill>
                <a:srgbClr val="FFFFFF"/>
              </a:solidFill>
              <a:latin typeface="Century Gothic" pitchFamily="34" charset="0"/>
              <a:cs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z="11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OF THE REPUBLIC OF LATVIA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547660D-C370-4932-9CE1-DC446318DFB3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663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5135D98-8124-4431-9172-C54A22C49F4D}" type="slidenum">
              <a:rPr lang="lv-LV" sz="1400" smtClean="0">
                <a:solidFill>
                  <a:srgbClr val="005374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sz="1400" dirty="0">
              <a:solidFill>
                <a:srgbClr val="005374"/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7544" y="2212975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D45F-232F-4F37-92EE-6CE4F2ED9730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9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874713" y="4559300"/>
            <a:ext cx="77724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kern="0" smtClean="0">
                <a:solidFill>
                  <a:srgbClr val="FFFFFF"/>
                </a:solidFill>
                <a:latin typeface="Calibri" pitchFamily="34" charset="0"/>
                <a:ea typeface="+mj-ea"/>
                <a:cs typeface="+mj-cs"/>
              </a:rPr>
              <a:t>Click to edit Master title style</a:t>
            </a:r>
            <a:endParaRPr lang="lv-LV" kern="0" dirty="0">
              <a:solidFill>
                <a:srgbClr val="FFFFFF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Rectangle 11"/>
          <p:cNvSpPr txBox="1">
            <a:spLocks noChangeArrowheads="1"/>
          </p:cNvSpPr>
          <p:nvPr userDrawn="1"/>
        </p:nvSpPr>
        <p:spPr bwMode="auto">
          <a:xfrm>
            <a:off x="6705600" y="6397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D3BB0B11-D045-4418-A169-3708C11D38A5}" type="slidenum">
              <a:rPr lang="lv-LV" sz="1400" smtClean="0">
                <a:solidFill>
                  <a:srgbClr val="005374"/>
                </a:solidFill>
                <a:latin typeface="Calibri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sz="1400" dirty="0">
              <a:solidFill>
                <a:srgbClr val="005374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74713" y="30591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entury Gothic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fld id="{0217D065-41D9-4192-BC69-63466A1D2F9F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80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  <a:ea typeface="MS Gothic" pitchFamily="49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BD801-DB24-47E0-9011-D94C8D9B7873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565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  <a:ea typeface="MS Gothic" pitchFamily="49" charset="-128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  <a:ea typeface="MS Gothic" pitchFamily="49" charset="-128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  <a:ea typeface="MS Gothic" pitchFamily="49" charset="-128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  <a:ea typeface="MS Gothic" pitchFamily="49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18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1600"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3B8F-9FB7-4EA7-BDC8-59B9057C260D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95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72BD1-DB23-4640-B324-CFCF7BAB66DB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705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2761F-BEC2-47B0-8924-E3F074B99B02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2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1658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A345E-6B63-43B1-8BE2-F954843FEF67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5974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3200"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 sz="2800"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 sz="2400"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 sz="2000"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7BB1F-74C7-4887-88E8-3F17FDD118B3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44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latin typeface="Museo Sans 300" pitchFamily="50" charset="-7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88" y="548680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Museo Sans 300" pitchFamily="50" charset="-7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074F7-D127-4523-B050-85F12A3483F2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6785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  <a:prstGeom prst="rect">
            <a:avLst/>
          </a:prstGeom>
        </p:spPr>
        <p:txBody>
          <a:bodyPr vert="eaVert"/>
          <a:lstStyle>
            <a:lvl1pPr algn="l">
              <a:defRPr sz="3200" b="1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CE241-599C-492F-9F41-6C1DF20DF12E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250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750" y="1643050"/>
            <a:ext cx="8027988" cy="3744913"/>
          </a:xfr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1pPr>
            <a:lvl2pPr>
              <a:buClr>
                <a:schemeClr val="accent2">
                  <a:lumMod val="50000"/>
                </a:schemeClr>
              </a:buClr>
              <a:buFont typeface="Wingdings" pitchFamily="2" charset="2"/>
              <a:buChar char="Ø"/>
              <a:defRPr>
                <a:latin typeface="Century Gothic" pitchFamily="34" charset="0"/>
              </a:defRPr>
            </a:lvl2pPr>
            <a:lvl3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3pPr>
            <a:lvl4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4pPr>
            <a:lvl5pPr>
              <a:buClr>
                <a:schemeClr val="accent2">
                  <a:lumMod val="50000"/>
                </a:schemeClr>
              </a:buClr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001000" cy="576064"/>
          </a:xfrm>
          <a:prstGeom prst="rect">
            <a:avLst/>
          </a:prstGeom>
        </p:spPr>
        <p:txBody>
          <a:bodyPr/>
          <a:lstStyle>
            <a:lvl1pPr algn="l">
              <a:defRPr sz="3200" b="1" i="0">
                <a:solidFill>
                  <a:srgbClr val="005374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91DEA-85C1-4D56-9DC9-A51C585F935B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626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56822-349D-4688-A1B4-6A3385E5BF40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169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>
                <a:latin typeface="Calibri" pitchFamily="34" charset="0"/>
              </a:defRPr>
            </a:lvl1pPr>
            <a:lvl2pPr>
              <a:buClr>
                <a:srgbClr val="C00000"/>
              </a:buClr>
              <a:buFont typeface="Wingdings" pitchFamily="2" charset="2"/>
              <a:buChar char="Ø"/>
              <a:defRPr>
                <a:latin typeface="Calibri" pitchFamily="34" charset="0"/>
              </a:defRPr>
            </a:lvl2pPr>
            <a:lvl3pPr>
              <a:buClr>
                <a:srgbClr val="C00000"/>
              </a:buClr>
              <a:defRPr>
                <a:latin typeface="Calibri" pitchFamily="34" charset="0"/>
              </a:defRPr>
            </a:lvl3pPr>
            <a:lvl4pPr>
              <a:buClr>
                <a:srgbClr val="C00000"/>
              </a:buClr>
              <a:defRPr>
                <a:latin typeface="Calibri" pitchFamily="34" charset="0"/>
              </a:defRPr>
            </a:lvl4pPr>
            <a:lvl5pPr>
              <a:buClr>
                <a:srgbClr val="C00000"/>
              </a:buCl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2"/>
          </p:nvPr>
        </p:nvSpPr>
        <p:spPr>
          <a:xfrm>
            <a:off x="539552" y="260648"/>
            <a:ext cx="8064896" cy="576436"/>
          </a:xfrm>
          <a:solidFill>
            <a:srgbClr val="002060"/>
          </a:solidFill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solidFill>
                  <a:schemeClr val="accent3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lv-LV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F8ED-5F3C-475D-9C1B-926F91B584BD}" type="slidenum">
              <a:rPr lang="lv-LV">
                <a:solidFill>
                  <a:srgbClr val="005374"/>
                </a:solidFill>
              </a:rPr>
              <a:pPr>
                <a:defRPr/>
              </a:pPr>
              <a:t>‹#›</a:t>
            </a:fld>
            <a:endParaRPr lang="lv-LV">
              <a:solidFill>
                <a:srgbClr val="005374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4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 lIns="91430" tIns="45715" rIns="91430" bIns="45715"/>
          <a:lstStyle>
            <a:lvl1pPr>
              <a:defRPr/>
            </a:lvl1pPr>
          </a:lstStyle>
          <a:p>
            <a:pPr>
              <a:defRPr/>
            </a:pPr>
            <a:endParaRPr lang="lv-LV">
              <a:solidFill>
                <a:srgbClr val="0053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38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894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62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54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184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3438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9815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149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39B31-83BF-4AFB-A275-7965E7C5A2B4}" type="datetimeFigureOut">
              <a:rPr lang="lv-LV" smtClean="0"/>
              <a:t>31.10.2013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87FE0-849D-4623-9A64-CC61B412C0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434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 t="-9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5715000" y="6242050"/>
            <a:ext cx="44640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z="9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LATVIJAS REPUBLIKAS EKONOMIKAS MINISTRIJA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z="7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MINISTRY OF ECONOMICS</a:t>
            </a:r>
            <a:r>
              <a:rPr lang="lv-LV" altLang="lv-LV" sz="7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OF THE</a:t>
            </a:r>
            <a:r>
              <a:rPr lang="en-US" altLang="lv-LV" sz="7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> REPUBLIC OF LATVIA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lv-LV" sz="9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  <a:t/>
            </a:r>
            <a:br>
              <a:rPr lang="en-US" altLang="lv-LV" sz="900" smtClean="0">
                <a:solidFill>
                  <a:srgbClr val="FFFFFF"/>
                </a:solidFill>
                <a:latin typeface="Century Gothic" pitchFamily="34" charset="0"/>
                <a:cs typeface="Arial" charset="0"/>
              </a:rPr>
            </a:br>
            <a:endParaRPr lang="en-US" altLang="lv-LV" sz="900" smtClean="0">
              <a:solidFill>
                <a:srgbClr val="FFFFFF"/>
              </a:solidFill>
              <a:latin typeface="Century Gothic" pitchFamily="34" charset="0"/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060575"/>
            <a:ext cx="8027988" cy="374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Click to edit Master text styles</a:t>
            </a:r>
          </a:p>
          <a:p>
            <a:pPr lvl="1"/>
            <a:r>
              <a:rPr lang="lv-LV" altLang="lv-LV" smtClean="0"/>
              <a:t>Second level</a:t>
            </a:r>
          </a:p>
          <a:p>
            <a:pPr lvl="2"/>
            <a:r>
              <a:rPr lang="lv-LV" altLang="lv-LV" smtClean="0"/>
              <a:t>Third level</a:t>
            </a:r>
          </a:p>
          <a:p>
            <a:pPr lvl="3"/>
            <a:r>
              <a:rPr lang="lv-LV" altLang="lv-LV" smtClean="0"/>
              <a:t>Fourth level</a:t>
            </a:r>
          </a:p>
          <a:p>
            <a:pPr lvl="4"/>
            <a:r>
              <a:rPr lang="lv-LV" altLang="lv-LV" smtClean="0"/>
              <a:t>Fifth level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C94A97-5523-4594-B62B-AB5B83914074}" type="slidenum">
              <a:rPr lang="lv-LV">
                <a:solidFill>
                  <a:srgbClr val="00537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lv-LV" dirty="0">
              <a:solidFill>
                <a:srgbClr val="005374"/>
              </a:solidFill>
            </a:endParaRP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alibri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lv-LV">
              <a:solidFill>
                <a:srgbClr val="005374"/>
              </a:solidFill>
            </a:endParaRPr>
          </a:p>
        </p:txBody>
      </p:sp>
      <p:pic>
        <p:nvPicPr>
          <p:cNvPr id="1030" name="Picture 7" descr="logo-02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63500"/>
            <a:ext cx="9004300" cy="673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3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Century Gothic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Century Gothic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Century Gothic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Century Gothic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em.gov.l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://www.youtube.com/ekonomikasministrija" TargetMode="External"/><Relationship Id="rId4" Type="http://schemas.openxmlformats.org/officeDocument/2006/relationships/hyperlink" Target="http://www.e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1124744"/>
            <a:ext cx="8001000" cy="57626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v-LV" dirty="0" smtClean="0"/>
              <a:t/>
            </a:r>
            <a:br>
              <a:rPr lang="lv-LV" dirty="0" smtClean="0"/>
            </a:br>
            <a:r>
              <a:rPr lang="lv-LV" b="1" dirty="0" smtClean="0">
                <a:solidFill>
                  <a:schemeClr val="accent5">
                    <a:lumMod val="75000"/>
                  </a:schemeClr>
                </a:solidFill>
              </a:rPr>
              <a:t>Atbalsts </a:t>
            </a:r>
            <a:r>
              <a:rPr lang="lv-LV" b="1" dirty="0">
                <a:solidFill>
                  <a:schemeClr val="accent5">
                    <a:lumMod val="75000"/>
                  </a:schemeClr>
                </a:solidFill>
              </a:rPr>
              <a:t>komersantiem P&amp;A aktivitātēm</a:t>
            </a:r>
            <a:r>
              <a:rPr lang="lv-LV" dirty="0"/>
              <a:t/>
            </a:r>
            <a:br>
              <a:rPr lang="lv-LV" dirty="0"/>
            </a:br>
            <a:endParaRPr lang="lv-LV" sz="3200" b="1" kern="1200" dirty="0">
              <a:solidFill>
                <a:srgbClr val="005374"/>
              </a:solidFill>
              <a:latin typeface="Century Gothic" pitchFamily="34" charset="0"/>
              <a:ea typeface="+mn-ea"/>
              <a:cs typeface="Calibri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500063" y="5357813"/>
            <a:ext cx="27908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lv-LV" altLang="lv-LV" sz="1400" dirty="0" smtClean="0">
                <a:solidFill>
                  <a:schemeClr val="bg1"/>
                </a:solidFill>
              </a:rPr>
              <a:t>Tikšanās ar biedrības «BIRTI» Investoru padomes locekļiem</a:t>
            </a:r>
            <a:endParaRPr lang="lv-LV" altLang="lv-LV" sz="14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lv-LV" altLang="lv-LV" sz="1400" dirty="0" smtClean="0">
                <a:solidFill>
                  <a:schemeClr val="bg1"/>
                </a:solidFill>
              </a:rPr>
              <a:t>30.10.2013</a:t>
            </a:r>
            <a:r>
              <a:rPr lang="lv-LV" altLang="lv-LV" sz="1400" dirty="0">
                <a:solidFill>
                  <a:schemeClr val="bg1"/>
                </a:solidFill>
              </a:rPr>
              <a:t>.</a:t>
            </a:r>
            <a:endParaRPr lang="tr-TR" altLang="lv-LV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68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"/>
          <p:cNvSpPr>
            <a:spLocks noGrp="1"/>
          </p:cNvSpPr>
          <p:nvPr>
            <p:ph idx="1"/>
          </p:nvPr>
        </p:nvSpPr>
        <p:spPr>
          <a:xfrm>
            <a:off x="12367" y="1466782"/>
            <a:ext cx="3528392" cy="4680520"/>
          </a:xfrm>
        </p:spPr>
        <p:txBody>
          <a:bodyPr/>
          <a:lstStyle/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lv-LV" sz="2400" dirty="0" smtClean="0"/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2400" dirty="0" smtClean="0"/>
              <a:t>Kopējie ieguldījumi pētniecībā un attīstībā: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3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=&gt; 1,5% </a:t>
            </a:r>
            <a:r>
              <a:rPr lang="lv-LV" sz="2400" dirty="0" smtClean="0"/>
              <a:t>no IKP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2000" dirty="0" smtClean="0"/>
              <a:t>(2011 = 0,7 % no IKP)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lv-LV" sz="1400" dirty="0" smtClean="0"/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2400" dirty="0" smtClean="0"/>
              <a:t>Privātā sektora ieguldījumi pētniecībā un attīstībā: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3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=&gt; 50%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lv-LV" sz="2000" dirty="0" smtClean="0"/>
              <a:t>(2011 = 24,8%)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2"/>
          </p:nvPr>
        </p:nvSpPr>
        <p:spPr>
          <a:xfrm>
            <a:off x="539750" y="260350"/>
            <a:ext cx="8064500" cy="576263"/>
          </a:xfrm>
        </p:spPr>
        <p:txBody>
          <a:bodyPr/>
          <a:lstStyle/>
          <a:p>
            <a:r>
              <a:rPr lang="lv-LV" sz="3200" dirty="0" smtClean="0">
                <a:solidFill>
                  <a:srgbClr val="FFFFFF"/>
                </a:solidFill>
              </a:rPr>
              <a:t>Latvijas pētniecības un attīstības </a:t>
            </a:r>
            <a:r>
              <a:rPr lang="lv-LV" sz="3600" dirty="0" smtClean="0">
                <a:solidFill>
                  <a:srgbClr val="FFFFFF"/>
                </a:solidFill>
              </a:rPr>
              <a:t>mērķi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66899417"/>
              </p:ext>
            </p:extLst>
          </p:nvPr>
        </p:nvGraphicFramePr>
        <p:xfrm>
          <a:off x="4167076" y="980728"/>
          <a:ext cx="453650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ight Brace 1"/>
          <p:cNvSpPr/>
          <p:nvPr/>
        </p:nvSpPr>
        <p:spPr>
          <a:xfrm>
            <a:off x="3663020" y="1341729"/>
            <a:ext cx="504056" cy="4320480"/>
          </a:xfrm>
          <a:prstGeom prst="rightBrace">
            <a:avLst>
              <a:gd name="adj1" fmla="val 37593"/>
              <a:gd name="adj2" fmla="val 50228"/>
            </a:avLst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19972" y="836712"/>
            <a:ext cx="504056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lv-LV" sz="1400" kern="0" dirty="0" err="1" smtClean="0">
                <a:solidFill>
                  <a:srgbClr val="000000"/>
                </a:solidFill>
                <a:latin typeface="calibri" pitchFamily="34" charset="0"/>
              </a:rPr>
              <a:t>milj</a:t>
            </a:r>
            <a:r>
              <a:rPr lang="lv-LV" sz="1400" kern="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  <a:endParaRPr lang="en-US" sz="1400" kern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43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5192" y="260648"/>
            <a:ext cx="8229600" cy="634082"/>
          </a:xfrm>
        </p:spPr>
        <p:txBody>
          <a:bodyPr>
            <a:noAutofit/>
          </a:bodyPr>
          <a:lstStyle/>
          <a:p>
            <a:r>
              <a:rPr lang="lv-LV" sz="2000" dirty="0" smtClean="0">
                <a:solidFill>
                  <a:schemeClr val="tx1">
                    <a:lumMod val="50000"/>
                  </a:schemeClr>
                </a:solidFill>
              </a:rPr>
              <a:t>Izdevumi P&amp;A ES sadalījumā pa sektoriem, 2011.gadā % no IKP</a:t>
            </a:r>
            <a:endParaRPr 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704" y="6386159"/>
            <a:ext cx="482453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300" i="1" dirty="0"/>
              <a:t>Avots: </a:t>
            </a:r>
            <a:r>
              <a:rPr lang="lv-LV" sz="1300" i="1" dirty="0" err="1"/>
              <a:t>Eurostat</a:t>
            </a:r>
            <a:r>
              <a:rPr lang="lv-LV" sz="1300" i="1" dirty="0"/>
              <a:t>, EL – nav datu </a:t>
            </a:r>
            <a:endParaRPr lang="en-US" sz="13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6696744" cy="4896544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457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2"/>
          </p:nvPr>
        </p:nvSpPr>
        <p:spPr>
          <a:xfrm>
            <a:off x="539552" y="87604"/>
            <a:ext cx="8064896" cy="1080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EM atbalsts </a:t>
            </a:r>
            <a:r>
              <a:rPr lang="lv-LV" sz="3200" dirty="0">
                <a:solidFill>
                  <a:schemeClr val="bg1"/>
                </a:solidFill>
              </a:rPr>
              <a:t>komersantiem </a:t>
            </a:r>
            <a:r>
              <a:rPr lang="lv-LV" sz="3200" dirty="0" smtClean="0">
                <a:solidFill>
                  <a:schemeClr val="bg1"/>
                </a:solidFill>
              </a:rPr>
              <a:t>P&amp;A&amp;I </a:t>
            </a:r>
          </a:p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2014-2020</a:t>
            </a:r>
            <a:endParaRPr lang="lv-LV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512196"/>
              </p:ext>
            </p:extLst>
          </p:nvPr>
        </p:nvGraphicFramePr>
        <p:xfrm>
          <a:off x="323528" y="2276871"/>
          <a:ext cx="8208912" cy="307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2088232"/>
              </a:tblGrid>
              <a:tr h="679972">
                <a:tc>
                  <a:txBody>
                    <a:bodyPr/>
                    <a:lstStyle/>
                    <a:p>
                      <a:pPr algn="r"/>
                      <a:endParaRPr lang="lv-LV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lv-LV" sz="1800" b="0" dirty="0" err="1" smtClean="0">
                          <a:latin typeface="Calibri" pitchFamily="34" charset="0"/>
                          <a:cs typeface="Calibri" pitchFamily="34" charset="0"/>
                        </a:rPr>
                        <a:t>milj.LVL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Publiskais finansējums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939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Kompetences</a:t>
                      </a:r>
                      <a:r>
                        <a:rPr lang="lv-LV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centri, inovācijas </a:t>
                      </a:r>
                      <a:r>
                        <a:rPr lang="lv-LV" sz="18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vaučeri</a:t>
                      </a:r>
                      <a:endParaRPr lang="lv-LV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</a:t>
                      </a:r>
                      <a:endParaRPr lang="lv-LV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79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Tehnoloģiju pārneses platforma</a:t>
                      </a:r>
                      <a:r>
                        <a:rPr lang="lv-LV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un infrastruktūra</a:t>
                      </a:r>
                      <a:endParaRPr lang="lv-LV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11+24*</a:t>
                      </a:r>
                      <a:endParaRPr lang="lv-LV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799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Atbalsts inovatīvas uzņēmējdarbības uzsākšanai (inovācijas motivācijas programma, reģionālie</a:t>
                      </a:r>
                      <a:r>
                        <a:rPr lang="lv-LV" sz="1800" b="0" baseline="0" dirty="0" smtClean="0">
                          <a:latin typeface="Calibri" pitchFamily="34" charset="0"/>
                          <a:cs typeface="Calibri" pitchFamily="34" charset="0"/>
                        </a:rPr>
                        <a:t> un </a:t>
                      </a:r>
                      <a:r>
                        <a:rPr lang="lv-LV" sz="1800" b="0" baseline="0" dirty="0" smtClean="0">
                          <a:latin typeface="Calibri" pitchFamily="34" charset="0"/>
                          <a:cs typeface="Calibri" pitchFamily="34" charset="0"/>
                        </a:rPr>
                        <a:t>tehnoloģiju </a:t>
                      </a:r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inkubatori )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4*+21*+11*</a:t>
                      </a:r>
                      <a:endParaRPr lang="lv-LV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9295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dirty="0" smtClean="0">
                          <a:latin typeface="Calibri" pitchFamily="34" charset="0"/>
                          <a:cs typeface="Calibri" pitchFamily="34" charset="0"/>
                        </a:rPr>
                        <a:t>Kopā:</a:t>
                      </a:r>
                      <a:endParaRPr lang="lv-LV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126*</a:t>
                      </a:r>
                      <a:endParaRPr lang="lv-LV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864096"/>
          </a:xfrm>
        </p:spPr>
        <p:txBody>
          <a:bodyPr/>
          <a:lstStyle/>
          <a:p>
            <a:r>
              <a:rPr lang="lv-LV" sz="2600" b="1" dirty="0" smtClean="0"/>
              <a:t>ES SF tiešās atbalsta aktivitātes uzņēmumu pētniecības un produktu izstrādes kapacitātes stiprināšanai</a:t>
            </a:r>
            <a:endParaRPr lang="lv-LV" sz="2600" b="1" dirty="0"/>
          </a:p>
        </p:txBody>
      </p:sp>
    </p:spTree>
    <p:extLst>
      <p:ext uri="{BB962C8B-B14F-4D97-AF65-F5344CB8AC3E}">
        <p14:creationId xmlns:p14="http://schemas.microsoft.com/office/powerpoint/2010/main" val="84260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388028" cy="4824536"/>
          </a:xfrm>
        </p:spPr>
        <p:txBody>
          <a:bodyPr/>
          <a:lstStyle/>
          <a:p>
            <a:r>
              <a:rPr lang="lv-LV" sz="2800" b="1" dirty="0" smtClean="0"/>
              <a:t>Uzņēmumu </a:t>
            </a:r>
            <a:r>
              <a:rPr lang="lv-LV" sz="2800" b="1" dirty="0"/>
              <a:t>ienākuma nodokļa atlaide investīcijām P&amp;A</a:t>
            </a:r>
          </a:p>
          <a:p>
            <a:pPr lvl="1"/>
            <a:r>
              <a:rPr lang="lv-LV" sz="2000" dirty="0" smtClean="0"/>
              <a:t>Grozījumi likumā </a:t>
            </a:r>
            <a:r>
              <a:rPr lang="lv-LV" sz="2000" dirty="0"/>
              <a:t>«Par uzņēmumu ienākuma nodokli» </a:t>
            </a:r>
            <a:r>
              <a:rPr lang="lv-LV" sz="2000" dirty="0" smtClean="0"/>
              <a:t> paredz noteikt</a:t>
            </a:r>
            <a:r>
              <a:rPr lang="lv-LV" sz="2000" dirty="0"/>
              <a:t>, ka pētniecības un attīstības izmaksas tiek norakstītas </a:t>
            </a:r>
            <a:r>
              <a:rPr lang="lv-LV" sz="2000" u="sng" dirty="0"/>
              <a:t>trīskāršā apmērā </a:t>
            </a:r>
            <a:r>
              <a:rPr lang="lv-LV" sz="2000" dirty="0"/>
              <a:t>tajā gadā, kad tās radušās, piemērojot noteiktām izmaksu pozīcijām vērtību palielinošu koeficientu - 3. </a:t>
            </a:r>
            <a:endParaRPr lang="lv-LV" sz="2000" dirty="0" smtClean="0"/>
          </a:p>
          <a:p>
            <a:pPr lvl="1"/>
            <a:r>
              <a:rPr lang="lv-LV" sz="2000" dirty="0" smtClean="0"/>
              <a:t>Ierobežotas  attiecināmās izmaksas:</a:t>
            </a:r>
          </a:p>
          <a:p>
            <a:pPr lvl="2"/>
            <a:r>
              <a:rPr lang="lv-LV" sz="1700" dirty="0" smtClean="0"/>
              <a:t>zinātniskā </a:t>
            </a:r>
            <a:r>
              <a:rPr lang="lv-LV" sz="1700" dirty="0"/>
              <a:t>personāla vai zinātnes tehniskā </a:t>
            </a:r>
            <a:r>
              <a:rPr lang="lv-LV" sz="1700" dirty="0" smtClean="0"/>
              <a:t>personāla  atlīdzība</a:t>
            </a:r>
          </a:p>
          <a:p>
            <a:pPr lvl="2"/>
            <a:r>
              <a:rPr lang="lv-LV" sz="1700" dirty="0" smtClean="0"/>
              <a:t>ārpakalpojumu no zinātniskajām institūcijām </a:t>
            </a:r>
            <a:r>
              <a:rPr lang="lv-LV" sz="1700" dirty="0"/>
              <a:t>iegādes izmaksas </a:t>
            </a:r>
            <a:endParaRPr lang="lv-LV" sz="1700" dirty="0" smtClean="0"/>
          </a:p>
          <a:p>
            <a:pPr lvl="2"/>
            <a:r>
              <a:rPr lang="lv-LV" sz="1700" dirty="0" smtClean="0"/>
              <a:t>ārpakalpojumu </a:t>
            </a:r>
            <a:r>
              <a:rPr lang="lv-LV" sz="1700" dirty="0"/>
              <a:t>no </a:t>
            </a:r>
            <a:r>
              <a:rPr lang="lv-LV" sz="1700" dirty="0" smtClean="0"/>
              <a:t>akreditētām </a:t>
            </a:r>
            <a:r>
              <a:rPr lang="lv-LV" sz="1700" dirty="0"/>
              <a:t>sertificēšanas, testēšanas un kalibrēšanas institūcijām iegādes izmaksas </a:t>
            </a:r>
          </a:p>
          <a:p>
            <a:pPr lvl="1"/>
            <a:r>
              <a:rPr lang="lv-LV" sz="2000" dirty="0" smtClean="0"/>
              <a:t>Normu varēs piemērot izmaksām, kas radušās sākot ar 2014.gada </a:t>
            </a:r>
            <a:r>
              <a:rPr lang="lv-LV" sz="2000" dirty="0"/>
              <a:t>1.jūliju </a:t>
            </a:r>
          </a:p>
          <a:p>
            <a:pPr lvl="2"/>
            <a:endParaRPr lang="lv-LV" sz="20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2"/>
          </p:nvPr>
        </p:nvSpPr>
        <p:spPr>
          <a:xfrm>
            <a:off x="539552" y="116632"/>
            <a:ext cx="8064896" cy="10081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lv-LV" sz="3200" dirty="0">
                <a:solidFill>
                  <a:schemeClr val="bg1"/>
                </a:solidFill>
              </a:rPr>
              <a:t>Atbalsts komersantiem P&amp;A&amp;I </a:t>
            </a:r>
          </a:p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2014-2020</a:t>
            </a:r>
            <a:endParaRPr lang="lv-LV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5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2"/>
          </p:nvPr>
        </p:nvSpPr>
        <p:spPr>
          <a:xfrm>
            <a:off x="539552" y="87604"/>
            <a:ext cx="8064896" cy="1080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EM atbalsts </a:t>
            </a:r>
            <a:r>
              <a:rPr lang="lv-LV" sz="3200" dirty="0">
                <a:solidFill>
                  <a:schemeClr val="bg1"/>
                </a:solidFill>
              </a:rPr>
              <a:t>komersantiem P&amp;A&amp;I </a:t>
            </a:r>
          </a:p>
          <a:p>
            <a:pPr>
              <a:spcBef>
                <a:spcPts val="0"/>
              </a:spcBef>
            </a:pPr>
            <a:r>
              <a:rPr lang="lv-LV" sz="3200" dirty="0">
                <a:solidFill>
                  <a:schemeClr val="bg1"/>
                </a:solidFill>
              </a:rPr>
              <a:t>2014-2020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936104"/>
          </a:xfrm>
        </p:spPr>
        <p:txBody>
          <a:bodyPr/>
          <a:lstStyle/>
          <a:p>
            <a:r>
              <a:rPr lang="lv-LV" sz="2600" b="1" dirty="0" smtClean="0"/>
              <a:t>Atbalsta aktivitātes inovācijas un uzņēmējdarbības konkurētspējas paaugstināšanai</a:t>
            </a:r>
            <a:endParaRPr lang="lv-LV" sz="2600" b="1" dirty="0"/>
          </a:p>
          <a:p>
            <a:endParaRPr lang="lv-LV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598767"/>
              </p:ext>
            </p:extLst>
          </p:nvPr>
        </p:nvGraphicFramePr>
        <p:xfrm>
          <a:off x="323528" y="2060848"/>
          <a:ext cx="8352928" cy="423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0"/>
                <a:gridCol w="1872208"/>
              </a:tblGrid>
              <a:tr h="971713">
                <a:tc>
                  <a:txBody>
                    <a:bodyPr/>
                    <a:lstStyle/>
                    <a:p>
                      <a:pPr algn="r"/>
                      <a:endParaRPr lang="lv-LV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lv-LV" sz="1800" b="0" dirty="0" err="1" smtClean="0">
                          <a:latin typeface="Calibri" pitchFamily="34" charset="0"/>
                          <a:cs typeface="Calibri" pitchFamily="34" charset="0"/>
                        </a:rPr>
                        <a:t>milj</a:t>
                      </a:r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. LVL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Publiskais finansējums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80199">
                <a:tc>
                  <a:txBody>
                    <a:bodyPr/>
                    <a:lstStyle/>
                    <a:p>
                      <a:pPr lvl="0" fontAlgn="base"/>
                      <a:r>
                        <a:rPr lang="lv-LV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Finansējuma pieejamība komersantiem (riska investīcijas, aizdevumi, garantijas)</a:t>
                      </a:r>
                      <a:endParaRPr lang="lv-LV" sz="1800" b="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kern="12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</a:t>
                      </a:r>
                      <a:endParaRPr lang="lv-LV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685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Baltijas Inovāciju fonds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70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8685">
                <a:tc>
                  <a:txBody>
                    <a:bodyPr/>
                    <a:lstStyle/>
                    <a:p>
                      <a:r>
                        <a:rPr lang="lv-LV" sz="1800" b="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Industriālo teritoriju attīstība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37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2872">
                <a:tc>
                  <a:txBody>
                    <a:bodyPr/>
                    <a:lstStyle/>
                    <a:p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Atbalsts</a:t>
                      </a:r>
                      <a:r>
                        <a:rPr lang="lv-LV" sz="1800" b="0" baseline="0" dirty="0" smtClean="0">
                          <a:latin typeface="Calibri" pitchFamily="34" charset="0"/>
                          <a:cs typeface="Calibri" pitchFamily="34" charset="0"/>
                        </a:rPr>
                        <a:t> «zaļajām» inovācijām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9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1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Atbalsts </a:t>
                      </a:r>
                      <a:r>
                        <a:rPr lang="lv-LV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nodarbināto apmācībām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26*</a:t>
                      </a:r>
                      <a:endParaRPr lang="lv-LV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</a:tr>
              <a:tr h="311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 Ārējo </a:t>
                      </a:r>
                      <a:r>
                        <a:rPr lang="lv-LV" sz="18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tirgu </a:t>
                      </a:r>
                      <a:r>
                        <a:rPr lang="lv-LV" sz="18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apgūšana, investīciju veicināšana un atbalsts klasteriem</a:t>
                      </a:r>
                      <a:endParaRPr lang="lv-LV" sz="18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lv-LV" sz="1800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15+6+16*</a:t>
                      </a:r>
                    </a:p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endParaRPr lang="lv-LV" sz="1800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</a:tr>
              <a:tr h="38868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dirty="0" smtClean="0">
                          <a:latin typeface="Calibri" pitchFamily="34" charset="0"/>
                          <a:cs typeface="Calibri" pitchFamily="34" charset="0"/>
                        </a:rPr>
                        <a:t>Kopā:</a:t>
                      </a:r>
                      <a:endParaRPr lang="lv-LV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lv-LV" sz="1800" b="1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254*</a:t>
                      </a:r>
                      <a:endParaRPr lang="lv-LV" sz="18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55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2"/>
          </p:nvPr>
        </p:nvSpPr>
        <p:spPr>
          <a:xfrm>
            <a:off x="539552" y="87604"/>
            <a:ext cx="8064896" cy="10801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IZM atbalsts P&amp;A&amp;I </a:t>
            </a:r>
          </a:p>
          <a:p>
            <a:pPr>
              <a:spcBef>
                <a:spcPts val="0"/>
              </a:spcBef>
            </a:pPr>
            <a:r>
              <a:rPr lang="lv-LV" sz="3200" dirty="0" smtClean="0">
                <a:solidFill>
                  <a:schemeClr val="bg1"/>
                </a:solidFill>
              </a:rPr>
              <a:t>2014-2020</a:t>
            </a:r>
            <a:endParaRPr lang="lv-LV" sz="32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2727947"/>
              </p:ext>
            </p:extLst>
          </p:nvPr>
        </p:nvGraphicFramePr>
        <p:xfrm>
          <a:off x="323528" y="1844822"/>
          <a:ext cx="8208912" cy="4022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704"/>
                <a:gridCol w="1872208"/>
              </a:tblGrid>
              <a:tr h="717410">
                <a:tc>
                  <a:txBody>
                    <a:bodyPr/>
                    <a:lstStyle/>
                    <a:p>
                      <a:pPr algn="r"/>
                      <a:endParaRPr lang="lv-LV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lv-LV" sz="1800" b="0" dirty="0" err="1" smtClean="0">
                          <a:latin typeface="Calibri" pitchFamily="34" charset="0"/>
                          <a:cs typeface="Calibri" pitchFamily="34" charset="0"/>
                        </a:rPr>
                        <a:t>milj</a:t>
                      </a:r>
                      <a:r>
                        <a:rPr lang="lv-LV" sz="1800" b="0" dirty="0" smtClean="0">
                          <a:latin typeface="Calibri" pitchFamily="34" charset="0"/>
                          <a:cs typeface="Calibri" pitchFamily="34" charset="0"/>
                        </a:rPr>
                        <a:t>. LVL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dirty="0" smtClean="0">
                          <a:solidFill>
                            <a:srgbClr val="FFFFFF"/>
                          </a:solidFill>
                          <a:latin typeface="Calibri" pitchFamily="34" charset="0"/>
                          <a:cs typeface="Calibri" pitchFamily="34" charset="0"/>
                        </a:rPr>
                        <a:t>Publiskais finansējums</a:t>
                      </a:r>
                      <a:endParaRPr lang="lv-LV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09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Cilvēkresursu attīstība zinātnē </a:t>
                      </a:r>
                      <a:endParaRPr lang="lv-LV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lv-LV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626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Individuālie granti jaunajiem zinātniekiem </a:t>
                      </a:r>
                      <a:r>
                        <a:rPr lang="lv-LV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pēcdoktorantūras</a:t>
                      </a: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pētījumiem </a:t>
                      </a:r>
                      <a:endParaRPr lang="lv-LV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lv-LV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74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Atbalsts dalībai Eiropas Pētniecības telpas bilaterālās un </a:t>
                      </a:r>
                      <a:r>
                        <a:rPr lang="lv-LV" sz="18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multilaterālās</a:t>
                      </a: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sadarbības programmās pētniecībā un inovācijā</a:t>
                      </a:r>
                      <a:endParaRPr lang="lv-LV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</a:t>
                      </a:r>
                      <a:endParaRPr lang="lv-LV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9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Pētnieciskās infrastruktūras attīstīšana viedās specializācijas jomās </a:t>
                      </a:r>
                      <a:endParaRPr lang="lv-LV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81</a:t>
                      </a:r>
                      <a:endParaRPr lang="lv-LV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4099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Atbalsts lietišķu pētījumu izstrādei </a:t>
                      </a:r>
                      <a:endParaRPr lang="lv-LV" sz="1800" b="0" i="0" u="none" strike="noStrike" kern="1200" dirty="0">
                        <a:solidFill>
                          <a:schemeClr val="dk1"/>
                        </a:solidFill>
                        <a:effectLst/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</a:t>
                      </a:r>
                      <a:endParaRPr lang="lv-LV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71741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lv-LV" sz="18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800" b="1" dirty="0" smtClean="0">
                          <a:latin typeface="Calibri" pitchFamily="34" charset="0"/>
                          <a:cs typeface="Calibri" pitchFamily="34" charset="0"/>
                        </a:rPr>
                        <a:t>Kopā:</a:t>
                      </a:r>
                      <a:endParaRPr lang="lv-LV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lv-LV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196</a:t>
                      </a:r>
                      <a:endParaRPr lang="lv-LV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72008"/>
          </a:xfrm>
        </p:spPr>
        <p:txBody>
          <a:bodyPr/>
          <a:lstStyle/>
          <a:p>
            <a:pPr marL="0" indent="0">
              <a:buNone/>
            </a:pPr>
            <a:endParaRPr lang="lv-LV" sz="2600" b="1" dirty="0"/>
          </a:p>
        </p:txBody>
      </p:sp>
    </p:spTree>
    <p:extLst>
      <p:ext uri="{BB962C8B-B14F-4D97-AF65-F5344CB8AC3E}">
        <p14:creationId xmlns:p14="http://schemas.microsoft.com/office/powerpoint/2010/main" val="332493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>
          <a:xfrm>
            <a:off x="250825" y="1628775"/>
            <a:ext cx="8569325" cy="3671888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endParaRPr lang="lv-LV" altLang="lv-LV" sz="1800" dirty="0" smtClean="0"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r>
              <a:rPr lang="lv-LV" altLang="lv-LV" sz="4400" dirty="0" smtClean="0">
                <a:ea typeface="ＭＳ Ｐゴシック" pitchFamily="34" charset="-128"/>
              </a:rPr>
              <a:t>Paldies par uzmanību!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endParaRPr lang="lv-LV" altLang="lv-LV" sz="4400" dirty="0" smtClean="0">
              <a:ea typeface="ＭＳ Ｐゴシック" pitchFamily="34" charset="-128"/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Font typeface="Wingdings" pitchFamily="2" charset="2"/>
              <a:buNone/>
            </a:pPr>
            <a:endParaRPr lang="lv-LV" altLang="lv-LV" sz="4400" dirty="0" smtClean="0">
              <a:ea typeface="ＭＳ Ｐゴシック" pitchFamily="34" charset="-128"/>
            </a:endParaRPr>
          </a:p>
        </p:txBody>
      </p:sp>
      <p:sp>
        <p:nvSpPr>
          <p:cNvPr id="19459" name="Rectangle 4"/>
          <p:cNvSpPr txBox="1">
            <a:spLocks noChangeArrowheads="1"/>
          </p:cNvSpPr>
          <p:nvPr/>
        </p:nvSpPr>
        <p:spPr bwMode="auto">
          <a:xfrm>
            <a:off x="395288" y="4437063"/>
            <a:ext cx="6696075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lv-LV" altLang="lv-LV" sz="1200" b="1" dirty="0"/>
              <a:t>Ekonomikas ministrija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lv-LV" altLang="lv-LV" sz="1200" b="1" dirty="0"/>
              <a:t>Adrese: Brīvības iela 55, Rīga, LV-1519</a:t>
            </a:r>
            <a:br>
              <a:rPr lang="lv-LV" altLang="lv-LV" sz="1200" b="1" dirty="0"/>
            </a:br>
            <a:r>
              <a:rPr lang="lv-LV" altLang="lv-LV" sz="1200" b="1" dirty="0"/>
              <a:t>Tālrunis: 67013100</a:t>
            </a:r>
            <a:br>
              <a:rPr lang="lv-LV" altLang="lv-LV" sz="1200" b="1" dirty="0"/>
            </a:br>
            <a:r>
              <a:rPr lang="lv-LV" altLang="lv-LV" sz="1200" b="1" dirty="0"/>
              <a:t>Fakss: 67280882</a:t>
            </a:r>
            <a:br>
              <a:rPr lang="lv-LV" altLang="lv-LV" sz="1200" b="1" dirty="0"/>
            </a:br>
            <a:r>
              <a:rPr lang="lv-LV" altLang="lv-LV" sz="1200" b="1" dirty="0"/>
              <a:t>E-pasts:</a:t>
            </a:r>
            <a:r>
              <a:rPr lang="lv-LV" altLang="lv-LV" sz="1200" b="1" dirty="0">
                <a:solidFill>
                  <a:srgbClr val="83D7EA"/>
                </a:solidFill>
              </a:rPr>
              <a:t> </a:t>
            </a:r>
            <a:r>
              <a:rPr lang="lv-LV" altLang="lv-LV" sz="1200" b="1" dirty="0" err="1">
                <a:solidFill>
                  <a:srgbClr val="83D7EA"/>
                </a:solidFill>
                <a:hlinkClick r:id="rId3"/>
              </a:rPr>
              <a:t>pasts@em.gov.lv</a:t>
            </a:r>
            <a:endParaRPr lang="lv-LV" altLang="lv-LV" sz="1200" b="1" dirty="0">
              <a:solidFill>
                <a:srgbClr val="83D7EA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lv-LV" altLang="lv-LV" sz="1200" b="1" dirty="0"/>
              <a:t>Mājas lapa: </a:t>
            </a:r>
            <a:r>
              <a:rPr lang="lv-LV" altLang="lv-LV" sz="1200" b="1" dirty="0" err="1">
                <a:hlinkClick r:id="rId4"/>
              </a:rPr>
              <a:t>www.em.gov.lv</a:t>
            </a:r>
            <a:endParaRPr lang="lv-LV" altLang="lv-LV" sz="12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AU" altLang="lv-LV" sz="1200" b="1" dirty="0"/>
              <a:t>Twitter: @</a:t>
            </a:r>
            <a:r>
              <a:rPr lang="en-AU" altLang="lv-LV" sz="1200" b="1" dirty="0" err="1"/>
              <a:t>EM_gov_lv</a:t>
            </a:r>
            <a:r>
              <a:rPr lang="en-AU" altLang="lv-LV" sz="1200" b="1" dirty="0"/>
              <a:t>, @</a:t>
            </a:r>
            <a:r>
              <a:rPr lang="en-AU" altLang="lv-LV" sz="1200" b="1" dirty="0" err="1"/>
              <a:t>siltinam</a:t>
            </a:r>
            <a:endParaRPr lang="lv-LV" altLang="lv-LV" sz="1200" b="1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AU" altLang="lv-LV" sz="1200" b="1" dirty="0" err="1"/>
              <a:t>Youtube</a:t>
            </a:r>
            <a:r>
              <a:rPr lang="en-AU" altLang="lv-LV" sz="1200" b="1" dirty="0"/>
              <a:t>: </a:t>
            </a:r>
            <a:r>
              <a:rPr lang="en-AU" altLang="lv-LV" sz="1200" b="1" u="sng" dirty="0">
                <a:hlinkClick r:id="rId5"/>
              </a:rPr>
              <a:t>http://www.youtube.com/ekonomikasministrija</a:t>
            </a:r>
            <a:endParaRPr lang="lv-LV" altLang="lv-LV" sz="1200" b="1" dirty="0"/>
          </a:p>
        </p:txBody>
      </p:sp>
    </p:spTree>
    <p:extLst>
      <p:ext uri="{BB962C8B-B14F-4D97-AF65-F5344CB8AC3E}">
        <p14:creationId xmlns:p14="http://schemas.microsoft.com/office/powerpoint/2010/main" val="1569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Custom 1">
      <a:dk1>
        <a:srgbClr val="005374"/>
      </a:dk1>
      <a:lt1>
        <a:srgbClr val="FFFFFF"/>
      </a:lt1>
      <a:dk2>
        <a:srgbClr val="005374"/>
      </a:dk2>
      <a:lt2>
        <a:srgbClr val="FFFFFF"/>
      </a:lt2>
      <a:accent1>
        <a:srgbClr val="007492"/>
      </a:accent1>
      <a:accent2>
        <a:srgbClr val="DAEDA9"/>
      </a:accent2>
      <a:accent3>
        <a:srgbClr val="89993A"/>
      </a:accent3>
      <a:accent4>
        <a:srgbClr val="00492B"/>
      </a:accent4>
      <a:accent5>
        <a:srgbClr val="004F7F"/>
      </a:accent5>
      <a:accent6>
        <a:srgbClr val="B9D416"/>
      </a:accent6>
      <a:hlink>
        <a:srgbClr val="FF9900"/>
      </a:hlink>
      <a:folHlink>
        <a:srgbClr val="969696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466</Words>
  <Application>Microsoft Office PowerPoint</Application>
  <PresentationFormat>On-screen Show (4:3)</PresentationFormat>
  <Paragraphs>103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Profile</vt:lpstr>
      <vt:lpstr> Atbalsts komersantiem P&amp;A aktivitātēm </vt:lpstr>
      <vt:lpstr>PowerPoint Presentation</vt:lpstr>
      <vt:lpstr>Izdevumi P&amp;A ES sadalījumā pa sektoriem, 2011.gadā % no IKP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ECO-SYSTEM OF START-UPS IN LATVIA  STATE OF PLAY AND THE FUTURE </dc:title>
  <dc:creator>Skaidrīte Rancāne-Slavinska</dc:creator>
  <cp:lastModifiedBy>Skaidrīte Rancāne-Slavinska</cp:lastModifiedBy>
  <cp:revision>21</cp:revision>
  <dcterms:created xsi:type="dcterms:W3CDTF">2013-10-30T07:50:51Z</dcterms:created>
  <dcterms:modified xsi:type="dcterms:W3CDTF">2013-10-31T10:15:46Z</dcterms:modified>
</cp:coreProperties>
</file>